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r8FBdxMA3IG1aYn4jRpO512WV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3b48c1396d_4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g33b48c1396d_4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3b48c1396d_4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g33b48c1396d_4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42c5802279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342c5802279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42c5802279_2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42c5802279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42c5802279_2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42c5802279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1524000" y="1122363"/>
            <a:ext cx="9144000" cy="1530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6016757" y="5083955"/>
            <a:ext cx="4995530" cy="850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A black and white logo&#10;&#10;AI-generated content may be incorrect." id="14" name="Google Shape;14;p6"/>
          <p:cNvPicPr preferRelativeResize="0"/>
          <p:nvPr/>
        </p:nvPicPr>
        <p:blipFill rotWithShape="1">
          <a:blip r:embed="rId2">
            <a:alphaModFix/>
          </a:blip>
          <a:srcRect b="23051" l="24155" r="33222" t="27259"/>
          <a:stretch/>
        </p:blipFill>
        <p:spPr>
          <a:xfrm>
            <a:off x="450574" y="5349050"/>
            <a:ext cx="3690730" cy="117102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6"/>
          <p:cNvSpPr txBox="1"/>
          <p:nvPr/>
        </p:nvSpPr>
        <p:spPr>
          <a:xfrm>
            <a:off x="7560365" y="6150739"/>
            <a:ext cx="31076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District Assembly 2025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logo&#10;&#10;AI-generated content may be incorrect." id="18" name="Google Shape;18;p8"/>
          <p:cNvPicPr preferRelativeResize="0"/>
          <p:nvPr/>
        </p:nvPicPr>
        <p:blipFill rotWithShape="1">
          <a:blip r:embed="rId2">
            <a:alphaModFix/>
          </a:blip>
          <a:srcRect b="23051" l="24155" r="33222" t="27259"/>
          <a:stretch/>
        </p:blipFill>
        <p:spPr>
          <a:xfrm>
            <a:off x="450574" y="5349050"/>
            <a:ext cx="3690730" cy="1171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F5C9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my.rotary.org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 txBox="1"/>
          <p:nvPr>
            <p:ph type="ctrTitle"/>
          </p:nvPr>
        </p:nvSpPr>
        <p:spPr>
          <a:xfrm>
            <a:off x="1680639" y="2245441"/>
            <a:ext cx="8345700" cy="12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/>
              <a:t>District 9510 Grants</a:t>
            </a:r>
            <a:endParaRPr/>
          </a:p>
        </p:txBody>
      </p:sp>
      <p:sp>
        <p:nvSpPr>
          <p:cNvPr id="24" name="Google Shape;24;p1"/>
          <p:cNvSpPr txBox="1"/>
          <p:nvPr>
            <p:ph idx="1" type="subTitle"/>
          </p:nvPr>
        </p:nvSpPr>
        <p:spPr>
          <a:xfrm>
            <a:off x="5911153" y="5303519"/>
            <a:ext cx="5563091" cy="585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Julie Irwin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3b48c1396d_4_2"/>
          <p:cNvSpPr txBox="1"/>
          <p:nvPr>
            <p:ph type="ctrTitle"/>
          </p:nvPr>
        </p:nvSpPr>
        <p:spPr>
          <a:xfrm>
            <a:off x="1287050" y="904152"/>
            <a:ext cx="8893800" cy="42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r>
              <a:rPr lang="en-US" sz="3300">
                <a:latin typeface="Arial"/>
                <a:ea typeface="Arial"/>
                <a:cs typeface="Arial"/>
                <a:sym typeface="Arial"/>
              </a:rPr>
              <a:t>Criteria</a:t>
            </a:r>
            <a:endParaRPr sz="3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r>
              <a:t/>
            </a:r>
            <a:endParaRPr sz="3300">
              <a:latin typeface="Arial"/>
              <a:ea typeface="Arial"/>
              <a:cs typeface="Arial"/>
              <a:sym typeface="Arial"/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900">
                <a:latin typeface="Arial"/>
                <a:ea typeface="Arial"/>
                <a:cs typeface="Arial"/>
                <a:sym typeface="Arial"/>
              </a:rPr>
              <a:t>The grant criteria must be meet for applications to be considered.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900">
                <a:latin typeface="Arial"/>
                <a:ea typeface="Arial"/>
                <a:cs typeface="Arial"/>
                <a:sym typeface="Arial"/>
              </a:rPr>
              <a:t>Grants to be submitted using the correct documentation with all questions answered.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900">
                <a:latin typeface="Arial"/>
                <a:ea typeface="Arial"/>
                <a:cs typeface="Arial"/>
                <a:sym typeface="Arial"/>
              </a:rPr>
              <a:t>Club Goals need to be updated in Club Central 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931"/>
              <a:buFont typeface="Arial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-39433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900">
                <a:latin typeface="Arial"/>
                <a:ea typeface="Arial"/>
                <a:cs typeface="Arial"/>
                <a:sym typeface="Arial"/>
              </a:rPr>
              <a:t>District Grants cannot be allocated to the same project year after year. 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30" name="Google Shape;30;g33b48c1396d_4_2"/>
          <p:cNvSpPr txBox="1"/>
          <p:nvPr>
            <p:ph idx="1" type="subTitle"/>
          </p:nvPr>
        </p:nvSpPr>
        <p:spPr>
          <a:xfrm>
            <a:off x="5911153" y="5303519"/>
            <a:ext cx="55632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Basics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3b48c1396d_4_7"/>
          <p:cNvSpPr txBox="1"/>
          <p:nvPr>
            <p:ph type="ctrTitle"/>
          </p:nvPr>
        </p:nvSpPr>
        <p:spPr>
          <a:xfrm>
            <a:off x="1000375" y="148750"/>
            <a:ext cx="10143600" cy="49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DISTRICT GRANTS - </a:t>
            </a:r>
            <a:r>
              <a:rPr lang="en-US" sz="2100">
                <a:latin typeface="Arial"/>
                <a:ea typeface="Arial"/>
                <a:cs typeface="Arial"/>
                <a:sym typeface="Arial"/>
              </a:rPr>
              <a:t>(Memorandum of Understanding)</a:t>
            </a:r>
            <a:endParaRPr sz="2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7719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District Grants fund short-term projects and activities, either local or International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7719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Clubs submit their funding requests to the District Foundation Grants Committee, which administers and distributes the funds.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7719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District grant payments are only distributed, on completion of the project and on receipt of Final Report including evidence of payments made.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7719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Clubs must have at least 2 members complete Foundation Training every year.  Can be the same members or different.  Criteria may change so training must be completed.</a:t>
            </a:r>
            <a:endParaRPr/>
          </a:p>
        </p:txBody>
      </p:sp>
      <p:sp>
        <p:nvSpPr>
          <p:cNvPr id="36" name="Google Shape;36;g33b48c1396d_4_7"/>
          <p:cNvSpPr txBox="1"/>
          <p:nvPr>
            <p:ph idx="1" type="subTitle"/>
          </p:nvPr>
        </p:nvSpPr>
        <p:spPr>
          <a:xfrm>
            <a:off x="5911153" y="5303519"/>
            <a:ext cx="55632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Basics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/>
        </p:nvSpPr>
        <p:spPr>
          <a:xfrm>
            <a:off x="338825" y="391275"/>
            <a:ext cx="11687400" cy="53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</a:rPr>
              <a:t>District Grants fund various activities including: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</a:rPr>
              <a:t>Youth Programs - Supporting International Projects - Supporting local community projects. Smaller projects.- Collaboration is key.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</a:rPr>
              <a:t>Funds are not to be used to benefit Rotarians.</a:t>
            </a:r>
            <a:endParaRPr sz="2400">
              <a:solidFill>
                <a:schemeClr val="lt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</a:rPr>
              <a:t>The committee cannot guarantee that any project will be fully funded it depends on the number of applications received overall.</a:t>
            </a:r>
            <a:endParaRPr sz="24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-US" sz="2400">
                <a:solidFill>
                  <a:schemeClr val="lt1"/>
                </a:solidFill>
              </a:rPr>
              <a:t>Publicity is an essential component of any Grant. The minimum requirement is an article with photos in the DG’s Newsletter or District 9510 Facebook page.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42c5802279_3_0"/>
          <p:cNvSpPr txBox="1"/>
          <p:nvPr/>
        </p:nvSpPr>
        <p:spPr>
          <a:xfrm>
            <a:off x="206525" y="0"/>
            <a:ext cx="11488800" cy="6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Clubs must be able to contribute funds the project.  A project should not solely rely upon a grant to be completed. 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An application does not </a:t>
            </a:r>
            <a:r>
              <a:rPr lang="en-US" sz="2600">
                <a:solidFill>
                  <a:schemeClr val="lt1"/>
                </a:solidFill>
              </a:rPr>
              <a:t>guarantee</a:t>
            </a:r>
            <a:r>
              <a:rPr lang="en-US" sz="2600">
                <a:solidFill>
                  <a:schemeClr val="lt1"/>
                </a:solidFill>
              </a:rPr>
              <a:t> a grant.  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One application per club, multiple applications may be </a:t>
            </a:r>
            <a:r>
              <a:rPr lang="en-US" sz="2600">
                <a:solidFill>
                  <a:schemeClr val="lt1"/>
                </a:solidFill>
              </a:rPr>
              <a:t>considered</a:t>
            </a:r>
            <a:r>
              <a:rPr lang="en-US" sz="2600">
                <a:solidFill>
                  <a:schemeClr val="lt1"/>
                </a:solidFill>
              </a:rPr>
              <a:t> dependent of available funds.</a:t>
            </a:r>
            <a:endParaRPr sz="26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Completion of the project should be within the current Rotary year.  And fund distributed on completion.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The final grant report for 2024 </a:t>
            </a:r>
            <a:r>
              <a:rPr lang="en-US" sz="2600">
                <a:solidFill>
                  <a:schemeClr val="lt1"/>
                </a:solidFill>
              </a:rPr>
              <a:t>grants</a:t>
            </a:r>
            <a:r>
              <a:rPr lang="en-US" sz="2600">
                <a:solidFill>
                  <a:schemeClr val="lt1"/>
                </a:solidFill>
              </a:rPr>
              <a:t> to be </a:t>
            </a:r>
            <a:r>
              <a:rPr lang="en-US" sz="2600">
                <a:solidFill>
                  <a:schemeClr val="lt1"/>
                </a:solidFill>
              </a:rPr>
              <a:t>received</a:t>
            </a:r>
            <a:r>
              <a:rPr lang="en-US" sz="2600">
                <a:solidFill>
                  <a:schemeClr val="lt1"/>
                </a:solidFill>
              </a:rPr>
              <a:t> by Committee by May 15th.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2c5802279_2_8"/>
          <p:cNvSpPr txBox="1"/>
          <p:nvPr/>
        </p:nvSpPr>
        <p:spPr>
          <a:xfrm>
            <a:off x="691650" y="281025"/>
            <a:ext cx="10488300" cy="5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</a:rPr>
              <a:t>CLUB GOALS 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</a:rPr>
              <a:t> Priority is to meet the criteria when applying for a District Grant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Go to </a:t>
            </a:r>
            <a:r>
              <a:rPr lang="en-US" sz="2600" u="sng">
                <a:solidFill>
                  <a:schemeClr val="hlink"/>
                </a:solidFill>
                <a:hlinkClick r:id="rId3"/>
              </a:rPr>
              <a:t>My Rotary</a:t>
            </a:r>
            <a:r>
              <a:rPr lang="en-US" sz="2600">
                <a:solidFill>
                  <a:schemeClr val="lt1"/>
                </a:solidFill>
              </a:rPr>
              <a:t>  and enter Club Goals.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Club Goals - edit and adjust use to help with club planning including Foundation &amp; Polio giving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For support with this reach out to any of the committee.</a:t>
            </a:r>
            <a:endParaRPr sz="2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sz="2600">
                <a:solidFill>
                  <a:schemeClr val="lt1"/>
                </a:solidFill>
              </a:rPr>
              <a:t>Dates for training &amp; resources will be made available over the next few weeks.  Keep an eye on “District Classified”.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2c5802279_2_11"/>
          <p:cNvSpPr txBox="1"/>
          <p:nvPr>
            <p:ph type="ctrTitle"/>
          </p:nvPr>
        </p:nvSpPr>
        <p:spPr>
          <a:xfrm>
            <a:off x="1281450" y="2379288"/>
            <a:ext cx="9144000" cy="1530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 for your service.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2025-03-07T00:02:36Z</dcterms:created>
  <dc:creator>Robin LeGallez</dc:creator>
</cp:coreProperties>
</file>